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12192000" cy="6858000"/>
  <p:notesSz cx="6735763" cy="98663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p:scale>
          <a:sx n="125" d="100"/>
          <a:sy n="125" d="100"/>
        </p:scale>
        <p:origin x="168"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3" y="1"/>
            <a:ext cx="2918831" cy="495029"/>
          </a:xfrm>
          <a:prstGeom prst="rect">
            <a:avLst/>
          </a:prstGeom>
        </p:spPr>
        <p:txBody>
          <a:bodyPr vert="horz" lIns="91451" tIns="45726" rIns="91451" bIns="45726" rtlCol="0"/>
          <a:lstStyle>
            <a:lvl1pPr algn="l">
              <a:defRPr sz="1200"/>
            </a:lvl1pPr>
          </a:lstStyle>
          <a:p>
            <a:endParaRPr lang="tr-TR"/>
          </a:p>
        </p:txBody>
      </p:sp>
      <p:sp>
        <p:nvSpPr>
          <p:cNvPr id="3" name="Veri Yer Tutucusu 2"/>
          <p:cNvSpPr>
            <a:spLocks noGrp="1"/>
          </p:cNvSpPr>
          <p:nvPr>
            <p:ph type="dt" idx="1"/>
          </p:nvPr>
        </p:nvSpPr>
        <p:spPr>
          <a:xfrm>
            <a:off x="3815377" y="1"/>
            <a:ext cx="2918831" cy="495029"/>
          </a:xfrm>
          <a:prstGeom prst="rect">
            <a:avLst/>
          </a:prstGeom>
        </p:spPr>
        <p:txBody>
          <a:bodyPr vert="horz" lIns="91451" tIns="45726" rIns="91451" bIns="45726" rtlCol="0"/>
          <a:lstStyle>
            <a:lvl1pPr algn="r">
              <a:defRPr sz="1200"/>
            </a:lvl1pPr>
          </a:lstStyle>
          <a:p>
            <a:fld id="{AFE4616A-8936-4125-A863-E5C76059D4D4}" type="datetimeFigureOut">
              <a:rPr lang="tr-TR" smtClean="0"/>
              <a:t>16.04.2021</a:t>
            </a:fld>
            <a:endParaRPr lang="tr-TR"/>
          </a:p>
        </p:txBody>
      </p:sp>
      <p:sp>
        <p:nvSpPr>
          <p:cNvPr id="4" name="Slayt Görüntüsü Yer Tutucusu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1451" tIns="45726" rIns="91451" bIns="45726" rtlCol="0" anchor="ctr"/>
          <a:lstStyle/>
          <a:p>
            <a:endParaRPr lang="tr-TR"/>
          </a:p>
        </p:txBody>
      </p:sp>
      <p:sp>
        <p:nvSpPr>
          <p:cNvPr id="5" name="Not Yer Tutucusu 4"/>
          <p:cNvSpPr>
            <a:spLocks noGrp="1"/>
          </p:cNvSpPr>
          <p:nvPr>
            <p:ph type="body" sz="quarter" idx="3"/>
          </p:nvPr>
        </p:nvSpPr>
        <p:spPr>
          <a:xfrm>
            <a:off x="673577" y="4748166"/>
            <a:ext cx="5388610" cy="3884861"/>
          </a:xfrm>
          <a:prstGeom prst="rect">
            <a:avLst/>
          </a:prstGeom>
        </p:spPr>
        <p:txBody>
          <a:bodyPr vert="horz" lIns="91451" tIns="45726" rIns="91451" bIns="45726"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3" y="9371286"/>
            <a:ext cx="2918831" cy="495028"/>
          </a:xfrm>
          <a:prstGeom prst="rect">
            <a:avLst/>
          </a:prstGeom>
        </p:spPr>
        <p:txBody>
          <a:bodyPr vert="horz" lIns="91451" tIns="45726" rIns="91451" bIns="45726" rtlCol="0" anchor="b"/>
          <a:lstStyle>
            <a:lvl1pPr algn="l">
              <a:defRPr sz="1200"/>
            </a:lvl1pPr>
          </a:lstStyle>
          <a:p>
            <a:endParaRPr lang="tr-TR"/>
          </a:p>
        </p:txBody>
      </p:sp>
      <p:sp>
        <p:nvSpPr>
          <p:cNvPr id="7" name="Slayt Numarası Yer Tutucusu 6"/>
          <p:cNvSpPr>
            <a:spLocks noGrp="1"/>
          </p:cNvSpPr>
          <p:nvPr>
            <p:ph type="sldNum" sz="quarter" idx="5"/>
          </p:nvPr>
        </p:nvSpPr>
        <p:spPr>
          <a:xfrm>
            <a:off x="3815377" y="9371286"/>
            <a:ext cx="2918831" cy="495028"/>
          </a:xfrm>
          <a:prstGeom prst="rect">
            <a:avLst/>
          </a:prstGeom>
        </p:spPr>
        <p:txBody>
          <a:bodyPr vert="horz" lIns="91451" tIns="45726" rIns="91451" bIns="45726" rtlCol="0" anchor="b"/>
          <a:lstStyle>
            <a:lvl1pPr algn="r">
              <a:defRPr sz="1200"/>
            </a:lvl1pPr>
          </a:lstStyle>
          <a:p>
            <a:fld id="{6528FC15-E6C4-4FC6-8CC4-C52A13A78B28}" type="slidenum">
              <a:rPr lang="tr-TR" smtClean="0"/>
              <a:t>‹#›</a:t>
            </a:fld>
            <a:endParaRPr lang="tr-TR"/>
          </a:p>
        </p:txBody>
      </p:sp>
    </p:spTree>
    <p:extLst>
      <p:ext uri="{BB962C8B-B14F-4D97-AF65-F5344CB8AC3E}">
        <p14:creationId xmlns:p14="http://schemas.microsoft.com/office/powerpoint/2010/main" val="3801216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231775" y="1930400"/>
            <a:ext cx="9258300" cy="5208588"/>
          </a:xfrm>
        </p:spPr>
      </p:sp>
      <p:sp>
        <p:nvSpPr>
          <p:cNvPr id="3" name="Not Yer Tutucusu 2"/>
          <p:cNvSpPr>
            <a:spLocks noGrp="1"/>
          </p:cNvSpPr>
          <p:nvPr>
            <p:ph type="body" idx="1"/>
          </p:nvPr>
        </p:nvSpPr>
        <p:spPr/>
        <p:txBody>
          <a:bodyPr/>
          <a:lstStyle/>
          <a:p>
            <a:r>
              <a:rPr lang="tr-TR" dirty="0"/>
              <a:t>350 hektarlık</a:t>
            </a:r>
            <a:r>
              <a:rPr lang="tr-TR" baseline="0" dirty="0"/>
              <a:t> alan </a:t>
            </a:r>
          </a:p>
          <a:p>
            <a:endParaRPr lang="tr-TR" baseline="0" dirty="0"/>
          </a:p>
          <a:p>
            <a:r>
              <a:rPr lang="tr-TR" baseline="0" dirty="0"/>
              <a:t>Ayrıca </a:t>
            </a:r>
            <a:r>
              <a:rPr lang="tr-TR" baseline="0" dirty="0" err="1"/>
              <a:t>ingiltere</a:t>
            </a:r>
            <a:r>
              <a:rPr lang="tr-TR" baseline="0" dirty="0"/>
              <a:t> kaynaklı Fon sınırları bu şekilde</a:t>
            </a:r>
          </a:p>
          <a:p>
            <a:endParaRPr lang="tr-TR" baseline="0" dirty="0"/>
          </a:p>
          <a:p>
            <a:r>
              <a:rPr lang="tr-TR" baseline="0" dirty="0" err="1"/>
              <a:t>Arge</a:t>
            </a:r>
            <a:r>
              <a:rPr lang="tr-TR" baseline="0" dirty="0"/>
              <a:t> </a:t>
            </a:r>
            <a:r>
              <a:rPr lang="tr-TR" baseline="0" dirty="0" err="1"/>
              <a:t>ıle</a:t>
            </a:r>
            <a:r>
              <a:rPr lang="tr-TR" baseline="0" dirty="0"/>
              <a:t> ortak yürüttüğümüz çalışmada 10 milyonluk bir yardım </a:t>
            </a:r>
            <a:r>
              <a:rPr lang="tr-TR" baseline="0" dirty="0" err="1"/>
              <a:t>kullanacaz</a:t>
            </a:r>
            <a:r>
              <a:rPr lang="tr-TR" baseline="0" dirty="0"/>
              <a:t>. Görüşmeler başladı</a:t>
            </a:r>
          </a:p>
          <a:p>
            <a:endParaRPr lang="tr-TR" baseline="0" dirty="0"/>
          </a:p>
          <a:p>
            <a:r>
              <a:rPr lang="tr-TR" baseline="0" dirty="0"/>
              <a:t>Yalova yolu ticari aksı değerli bölge olması bu </a:t>
            </a:r>
          </a:p>
          <a:p>
            <a:endParaRPr lang="tr-TR" dirty="0"/>
          </a:p>
        </p:txBody>
      </p:sp>
      <p:sp>
        <p:nvSpPr>
          <p:cNvPr id="4" name="Slayt Numarası Yer Tutucusu 3"/>
          <p:cNvSpPr>
            <a:spLocks noGrp="1"/>
          </p:cNvSpPr>
          <p:nvPr>
            <p:ph type="sldNum" sz="quarter" idx="10"/>
          </p:nvPr>
        </p:nvSpPr>
        <p:spPr/>
        <p:txBody>
          <a:bodyPr/>
          <a:lstStyle/>
          <a:p>
            <a:fld id="{9F70F5FD-C375-44B2-8A85-2859F2C92E63}" type="slidenum">
              <a:rPr lang="en-US" smtClean="0"/>
              <a:pPr/>
              <a:t>1</a:t>
            </a:fld>
            <a:endParaRPr lang="en-US"/>
          </a:p>
        </p:txBody>
      </p:sp>
    </p:spTree>
    <p:extLst>
      <p:ext uri="{BB962C8B-B14F-4D97-AF65-F5344CB8AC3E}">
        <p14:creationId xmlns:p14="http://schemas.microsoft.com/office/powerpoint/2010/main" val="1959883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2F1613B7-7467-483A-8CC9-F8DBDAB65245}" type="datetimeFigureOut">
              <a:rPr lang="tr-TR" smtClean="0"/>
              <a:t>16.04.2021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3875465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F1613B7-7467-483A-8CC9-F8DBDAB65245}" type="datetimeFigureOut">
              <a:rPr lang="tr-TR" smtClean="0"/>
              <a:t>16.04.2021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1687956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F1613B7-7467-483A-8CC9-F8DBDAB65245}" type="datetimeFigureOut">
              <a:rPr lang="tr-TR" smtClean="0"/>
              <a:t>16.04.2021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2199770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F1613B7-7467-483A-8CC9-F8DBDAB65245}" type="datetimeFigureOut">
              <a:rPr lang="tr-TR" smtClean="0"/>
              <a:t>16.04.2021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3412095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2F1613B7-7467-483A-8CC9-F8DBDAB65245}" type="datetimeFigureOut">
              <a:rPr lang="tr-TR" smtClean="0"/>
              <a:t>16.04.2021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268843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2F1613B7-7467-483A-8CC9-F8DBDAB65245}" type="datetimeFigureOut">
              <a:rPr lang="tr-TR" smtClean="0"/>
              <a:t>16.04.2021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4152110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2F1613B7-7467-483A-8CC9-F8DBDAB65245}" type="datetimeFigureOut">
              <a:rPr lang="tr-TR" smtClean="0"/>
              <a:t>16.04.2021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2371103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2F1613B7-7467-483A-8CC9-F8DBDAB65245}" type="datetimeFigureOut">
              <a:rPr lang="tr-TR" smtClean="0"/>
              <a:t>16.04.2021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3627843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F1613B7-7467-483A-8CC9-F8DBDAB65245}" type="datetimeFigureOut">
              <a:rPr lang="tr-TR" smtClean="0"/>
              <a:t>16.04.2021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2325875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2F1613B7-7467-483A-8CC9-F8DBDAB65245}" type="datetimeFigureOut">
              <a:rPr lang="tr-TR" smtClean="0"/>
              <a:t>16.04.2021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1208554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2F1613B7-7467-483A-8CC9-F8DBDAB65245}" type="datetimeFigureOut">
              <a:rPr lang="tr-TR" smtClean="0"/>
              <a:t>16.04.2021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58E5017-46C4-4A99-85E8-3CFA05E46022}" type="slidenum">
              <a:rPr lang="tr-TR" smtClean="0"/>
              <a:t>‹#›</a:t>
            </a:fld>
            <a:endParaRPr lang="tr-TR"/>
          </a:p>
        </p:txBody>
      </p:sp>
    </p:spTree>
    <p:extLst>
      <p:ext uri="{BB962C8B-B14F-4D97-AF65-F5344CB8AC3E}">
        <p14:creationId xmlns:p14="http://schemas.microsoft.com/office/powerpoint/2010/main" val="2079135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613B7-7467-483A-8CC9-F8DBDAB65245}" type="datetimeFigureOut">
              <a:rPr lang="tr-TR" smtClean="0"/>
              <a:t>16.04.2021</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8E5017-46C4-4A99-85E8-3CFA05E46022}" type="slidenum">
              <a:rPr lang="tr-TR" smtClean="0"/>
              <a:t>‹#›</a:t>
            </a:fld>
            <a:endParaRPr lang="tr-TR"/>
          </a:p>
        </p:txBody>
      </p:sp>
    </p:spTree>
    <p:extLst>
      <p:ext uri="{BB962C8B-B14F-4D97-AF65-F5344CB8AC3E}">
        <p14:creationId xmlns:p14="http://schemas.microsoft.com/office/powerpoint/2010/main" val="1998604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rallelogram 7"/>
          <p:cNvSpPr/>
          <p:nvPr/>
        </p:nvSpPr>
        <p:spPr>
          <a:xfrm>
            <a:off x="1246291" y="0"/>
            <a:ext cx="9699417" cy="381596"/>
          </a:xfrm>
          <a:prstGeom prst="parallelogram">
            <a:avLst/>
          </a:prstGeom>
          <a:solidFill>
            <a:srgbClr val="1F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a:p>
        </p:txBody>
      </p:sp>
      <p:sp>
        <p:nvSpPr>
          <p:cNvPr id="10" name="Rectangle 86"/>
          <p:cNvSpPr/>
          <p:nvPr/>
        </p:nvSpPr>
        <p:spPr>
          <a:xfrm>
            <a:off x="1248967" y="6570621"/>
            <a:ext cx="9696743" cy="288030"/>
          </a:xfrm>
          <a:prstGeom prst="rect">
            <a:avLst/>
          </a:prstGeom>
          <a:solidFill>
            <a:srgbClr val="1F497D"/>
          </a:solidFill>
          <a:ln w="12700" cap="flat" cmpd="sng" algn="ctr">
            <a:noFill/>
            <a:prstDash val="solid"/>
            <a:miter lim="800000"/>
          </a:ln>
          <a:effectLst/>
        </p:spPr>
        <p:txBody>
          <a:bodyPr rtlCol="0" anchor="ctr"/>
          <a:lstStyle/>
          <a:p>
            <a:pPr lvl="0"/>
            <a:r>
              <a:rPr lang="tr-TR" sz="1225"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HAZIRLAYAN ŞEHİR PLANCISI: SAİM LELOĞLU</a:t>
            </a:r>
            <a:endParaRPr lang="en-US" sz="1225" kern="0"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1474" y="6569970"/>
            <a:ext cx="564235" cy="288030"/>
          </a:xfrm>
          <a:prstGeom prst="rect">
            <a:avLst/>
          </a:prstGeom>
        </p:spPr>
      </p:pic>
      <p:sp>
        <p:nvSpPr>
          <p:cNvPr id="9" name="İçerik Yer Tutucusu 2"/>
          <p:cNvSpPr>
            <a:spLocks noGrp="1"/>
          </p:cNvSpPr>
          <p:nvPr>
            <p:ph idx="1"/>
          </p:nvPr>
        </p:nvSpPr>
        <p:spPr>
          <a:xfrm>
            <a:off x="7772889" y="4870127"/>
            <a:ext cx="3172821" cy="1699192"/>
          </a:xfrm>
        </p:spPr>
        <p:txBody>
          <a:bodyPr>
            <a:noAutofit/>
          </a:bodyPr>
          <a:lstStyle/>
          <a:p>
            <a:pPr marL="0" indent="0" algn="just">
              <a:buNone/>
            </a:pPr>
            <a:endParaRPr lang="tr-TR" sz="1043" b="1" dirty="0">
              <a:latin typeface="Arial" panose="020B0604020202020204" pitchFamily="34" charset="0"/>
              <a:cs typeface="Arial" panose="020B0604020202020204" pitchFamily="34" charset="0"/>
            </a:endParaRPr>
          </a:p>
          <a:p>
            <a:pPr marL="0" indent="0" algn="just">
              <a:buNone/>
            </a:pPr>
            <a:endParaRPr lang="tr-TR" sz="1043" b="1" dirty="0">
              <a:latin typeface="Arial" panose="020B0604020202020204" pitchFamily="34" charset="0"/>
              <a:cs typeface="Arial" panose="020B0604020202020204" pitchFamily="34" charset="0"/>
            </a:endParaRPr>
          </a:p>
          <a:p>
            <a:pPr marL="0" indent="0" algn="just">
              <a:buNone/>
            </a:pPr>
            <a:r>
              <a:rPr lang="tr-TR" sz="1043" b="1" dirty="0">
                <a:latin typeface="Arial" panose="020B0604020202020204" pitchFamily="34" charset="0"/>
                <a:cs typeface="Arial" panose="020B0604020202020204" pitchFamily="34" charset="0"/>
              </a:rPr>
              <a:t>KONUM: </a:t>
            </a:r>
            <a:r>
              <a:rPr lang="tr-TR" sz="1043" dirty="0">
                <a:latin typeface="Arial" panose="020B0604020202020204" pitchFamily="34" charset="0"/>
                <a:cs typeface="Arial" panose="020B0604020202020204" pitchFamily="34" charset="0"/>
              </a:rPr>
              <a:t> </a:t>
            </a:r>
            <a:r>
              <a:rPr lang="tr-TR" sz="900" dirty="0"/>
              <a:t>Plan değişikliği talebine konu taşınmaz Bursa İli, Nilüfer İlçesi, Karaman Mahallesi sınırlarında, Kültür Caddesi üzerinde konumlanmaktadır. Bursa-İzmir Karayolu’nun yaklaşık 170 metre kuzeyinde konumlanmaktadır. </a:t>
            </a:r>
            <a:r>
              <a:rPr lang="tr-TR" sz="900" dirty="0" err="1"/>
              <a:t>Carrefour</a:t>
            </a:r>
            <a:r>
              <a:rPr lang="tr-TR" sz="900" dirty="0"/>
              <a:t> AVM ye ise güney yönünden yaklaşık 300 m. mesafede yer almaktadır</a:t>
            </a:r>
            <a:r>
              <a:rPr lang="tr-TR" sz="700" dirty="0"/>
              <a:t>.</a:t>
            </a:r>
          </a:p>
          <a:p>
            <a:pPr marL="0" indent="0" algn="just">
              <a:spcBef>
                <a:spcPts val="0"/>
              </a:spcBef>
              <a:buNone/>
            </a:pPr>
            <a:r>
              <a:rPr lang="tr-TR" sz="1043" b="1" dirty="0">
                <a:latin typeface="Arial" panose="020B0604020202020204" pitchFamily="34" charset="0"/>
                <a:cs typeface="Arial" panose="020B0604020202020204" pitchFamily="34" charset="0"/>
              </a:rPr>
              <a:t>MÜLKİYET: </a:t>
            </a:r>
            <a:r>
              <a:rPr lang="tr-TR" sz="900" dirty="0"/>
              <a:t>Parsel </a:t>
            </a:r>
            <a:r>
              <a:rPr lang="tr-TR" sz="900" dirty="0" smtClean="0"/>
              <a:t>alanı 1195.08m²’dir</a:t>
            </a:r>
            <a:r>
              <a:rPr lang="tr-TR" sz="900" dirty="0"/>
              <a:t>.  </a:t>
            </a:r>
            <a:r>
              <a:rPr lang="tr-TR" sz="900" dirty="0" err="1"/>
              <a:t>Hajrullah</a:t>
            </a:r>
            <a:r>
              <a:rPr lang="tr-TR" sz="900" dirty="0"/>
              <a:t> </a:t>
            </a:r>
            <a:r>
              <a:rPr lang="tr-TR" sz="900" dirty="0" err="1"/>
              <a:t>Braha</a:t>
            </a:r>
            <a:r>
              <a:rPr lang="tr-TR" sz="900" dirty="0"/>
              <a:t> adlı şahsa aittir. Mehmet Bulut adlı şahsa vekalet verilmiştir. </a:t>
            </a:r>
          </a:p>
        </p:txBody>
      </p:sp>
      <p:sp>
        <p:nvSpPr>
          <p:cNvPr id="11" name="İçerik Yer Tutucusu 2"/>
          <p:cNvSpPr txBox="1">
            <a:spLocks/>
          </p:cNvSpPr>
          <p:nvPr/>
        </p:nvSpPr>
        <p:spPr>
          <a:xfrm>
            <a:off x="1357406" y="5475421"/>
            <a:ext cx="6274516" cy="1091818"/>
          </a:xfrm>
          <a:prstGeom prst="rect">
            <a:avLst/>
          </a:prstGeom>
        </p:spPr>
        <p:txBody>
          <a:bodyPr vert="horz" lIns="82953" tIns="41476" rIns="82953" bIns="41476"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tr-TR" sz="1089" b="1" dirty="0">
                <a:solidFill>
                  <a:schemeClr val="tx1"/>
                </a:solidFill>
                <a:latin typeface="Arial" panose="020B0604020202020204" pitchFamily="34" charset="0"/>
                <a:cs typeface="Arial" panose="020B0604020202020204" pitchFamily="34" charset="0"/>
              </a:rPr>
              <a:t>PLAN DEĞİŞİKLİĞİ ÖZETİ: </a:t>
            </a:r>
            <a:r>
              <a:rPr lang="tr-TR" sz="1000" dirty="0">
                <a:solidFill>
                  <a:schemeClr val="tx1"/>
                </a:solidFill>
              </a:rPr>
              <a:t>Kentsel dönüşüm kapsamında incelenen parsel alanında </a:t>
            </a:r>
            <a:r>
              <a:rPr lang="tr-TR" sz="1000" b="1" dirty="0">
                <a:solidFill>
                  <a:schemeClr val="tx1"/>
                </a:solidFill>
              </a:rPr>
              <a:t>02.2017 riskli yapı kararı vardır</a:t>
            </a:r>
            <a:r>
              <a:rPr lang="tr-TR" sz="1000" dirty="0">
                <a:solidFill>
                  <a:schemeClr val="tx1"/>
                </a:solidFill>
              </a:rPr>
              <a:t>. </a:t>
            </a:r>
            <a:r>
              <a:rPr lang="tr-TR" sz="1000" b="1" dirty="0">
                <a:solidFill>
                  <a:schemeClr val="tx1"/>
                </a:solidFill>
              </a:rPr>
              <a:t>Mevcut yapılar yıkılmıştır</a:t>
            </a:r>
            <a:r>
              <a:rPr lang="tr-TR" sz="1000" dirty="0">
                <a:solidFill>
                  <a:schemeClr val="tx1"/>
                </a:solidFill>
              </a:rPr>
              <a:t>. Daha önce plan değişikliği onaylanmış, ancak 1/5000-1/1000 plan değişikliklerine yürütmeyi durdurma kararı alınmıştır. 0.20 Emsal artışının tamamı ticaret kısmında kullanılacağından, herhangi bir </a:t>
            </a:r>
            <a:r>
              <a:rPr lang="tr-TR" sz="1000" b="1" dirty="0">
                <a:solidFill>
                  <a:schemeClr val="tx1"/>
                </a:solidFill>
              </a:rPr>
              <a:t>donatı ihtiyacı olmayacaktır</a:t>
            </a:r>
            <a:r>
              <a:rPr lang="tr-TR" sz="1000" dirty="0">
                <a:solidFill>
                  <a:schemeClr val="tx1"/>
                </a:solidFill>
              </a:rPr>
              <a:t>. “Ayrık Nizam, 5 kat, 5m. ön bahçe mesafesi, </a:t>
            </a:r>
            <a:r>
              <a:rPr lang="tr-TR" sz="1000" dirty="0" smtClean="0">
                <a:solidFill>
                  <a:schemeClr val="tx1"/>
                </a:solidFill>
              </a:rPr>
              <a:t>4 m</a:t>
            </a:r>
            <a:r>
              <a:rPr lang="tr-TR" sz="1000" dirty="0">
                <a:solidFill>
                  <a:schemeClr val="tx1"/>
                </a:solidFill>
              </a:rPr>
              <a:t>. yan bahçe mesafesi ve E: 1.25 yapılaşma koşulu tanımlı Konut Alanı” olarak tanımlı alan kullanım kararı </a:t>
            </a:r>
            <a:r>
              <a:rPr lang="tr-TR" sz="1000" b="1" i="1" dirty="0">
                <a:solidFill>
                  <a:schemeClr val="tx1"/>
                </a:solidFill>
              </a:rPr>
              <a:t>“</a:t>
            </a:r>
            <a:r>
              <a:rPr lang="tr-TR" sz="1000" b="1" i="1" dirty="0" smtClean="0">
                <a:solidFill>
                  <a:schemeClr val="tx1"/>
                </a:solidFill>
              </a:rPr>
              <a:t>E:1.55</a:t>
            </a:r>
            <a:r>
              <a:rPr lang="tr-TR" sz="1000" b="1" i="1" dirty="0">
                <a:solidFill>
                  <a:schemeClr val="tx1"/>
                </a:solidFill>
              </a:rPr>
              <a:t>, Yençok:18.50, kuzey yönünden 4m. diğer yönlerden 5’er m. çekme mesafesi yapılaşma koşulu tanımlı Ticaret-Konut Alanı”</a:t>
            </a:r>
            <a:r>
              <a:rPr lang="tr-TR" sz="1000" dirty="0">
                <a:solidFill>
                  <a:schemeClr val="tx1"/>
                </a:solidFill>
              </a:rPr>
              <a:t> olarak tanımlanmıştır. </a:t>
            </a:r>
            <a:endParaRPr lang="tr-TR" sz="1000" b="1" dirty="0">
              <a:solidFill>
                <a:schemeClr val="tx1"/>
              </a:solidFill>
              <a:latin typeface="Calibri" panose="020F0502020204030204" pitchFamily="34" charset="0"/>
              <a:cs typeface="Calibri" panose="020F0502020204030204" pitchFamily="34" charset="0"/>
            </a:endParaRPr>
          </a:p>
          <a:p>
            <a:pPr marL="0" indent="0" algn="just">
              <a:lnSpc>
                <a:spcPct val="100000"/>
              </a:lnSpc>
              <a:buNone/>
            </a:pPr>
            <a:endParaRPr lang="tr-TR" sz="998" dirty="0">
              <a:solidFill>
                <a:srgbClr val="FF0000"/>
              </a:solidFill>
              <a:latin typeface="Arial" panose="020B0604020202020204" pitchFamily="34" charset="0"/>
              <a:cs typeface="Arial" panose="020B0604020202020204" pitchFamily="34" charset="0"/>
            </a:endParaRPr>
          </a:p>
        </p:txBody>
      </p:sp>
      <p:sp>
        <p:nvSpPr>
          <p:cNvPr id="46" name="Title 4"/>
          <p:cNvSpPr txBox="1">
            <a:spLocks/>
          </p:cNvSpPr>
          <p:nvPr/>
        </p:nvSpPr>
        <p:spPr>
          <a:xfrm>
            <a:off x="1246292" y="0"/>
            <a:ext cx="9699417" cy="350472"/>
          </a:xfrm>
          <a:prstGeom prst="rect">
            <a:avLst/>
          </a:prstGeom>
        </p:spPr>
        <p:txBody>
          <a:bodyPr vert="horz" lIns="62212" tIns="31106" rIns="62212" bIns="31106" rtlCol="0" anchor="ctr">
            <a:normAutofit fontScale="75000" lnSpcReduction="20000"/>
          </a:bodyPr>
          <a:lstStyle>
            <a:lvl1pPr algn="l" defTabSz="1218845" rtl="0" eaLnBrk="1" latinLnBrk="0" hangingPunct="1">
              <a:spcBef>
                <a:spcPct val="0"/>
              </a:spcBef>
              <a:buNone/>
              <a:defRPr sz="3732" kern="1200">
                <a:solidFill>
                  <a:schemeClr val="tx1">
                    <a:lumMod val="65000"/>
                    <a:lumOff val="35000"/>
                  </a:schemeClr>
                </a:solidFill>
                <a:latin typeface="+mj-lt"/>
                <a:ea typeface="+mj-ea"/>
                <a:cs typeface="+mj-cs"/>
              </a:defRPr>
            </a:lvl1pPr>
          </a:lstStyle>
          <a:p>
            <a:pPr lvl="0">
              <a:defRPr/>
            </a:pPr>
            <a:r>
              <a:rPr lang="tr-TR" sz="1089" b="1" dirty="0">
                <a:solidFill>
                  <a:schemeClr val="bg1"/>
                </a:solidFill>
                <a:effectLst>
                  <a:outerShdw blurRad="38100" dist="38100" dir="2700000" algn="tl">
                    <a:srgbClr val="000000">
                      <a:alpha val="43137"/>
                    </a:srgbClr>
                  </a:outerShdw>
                </a:effectLst>
                <a:latin typeface="Arial" panose="020B0604020202020204" pitchFamily="34" charset="0"/>
              </a:rPr>
              <a:t>  GÜNDEM:                                 </a:t>
            </a:r>
            <a:r>
              <a:rPr lang="tr-TR" sz="1500" b="1" dirty="0">
                <a:solidFill>
                  <a:schemeClr val="bg1"/>
                </a:solidFill>
                <a:effectLst>
                  <a:outerShdw blurRad="38100" dist="38100" dir="2700000" algn="tl">
                    <a:srgbClr val="000000">
                      <a:alpha val="43137"/>
                    </a:srgbClr>
                  </a:outerShdw>
                </a:effectLst>
                <a:latin typeface="Arial" panose="020B0604020202020204" pitchFamily="34" charset="0"/>
              </a:rPr>
              <a:t>BURSA İLİ, NİLÜFER İLÇESİ, KARAMAN MAHALLESİ, 168 ADA, 16 PARSELE İLİŞKİN 1/1000 ÖLÇEKLİ</a:t>
            </a:r>
          </a:p>
          <a:p>
            <a:pPr lvl="0">
              <a:defRPr/>
            </a:pPr>
            <a:r>
              <a:rPr lang="tr-TR" sz="1500" b="1" dirty="0">
                <a:solidFill>
                  <a:schemeClr val="bg1"/>
                </a:solidFill>
                <a:effectLst>
                  <a:outerShdw blurRad="38100" dist="38100" dir="2700000" algn="tl">
                    <a:srgbClr val="000000">
                      <a:alpha val="43137"/>
                    </a:srgbClr>
                  </a:outerShdw>
                </a:effectLst>
                <a:latin typeface="Arial" panose="020B0604020202020204" pitchFamily="34" charset="0"/>
              </a:rPr>
              <a:t>		FETHİYE- İHSANİYE REVİZYONU UYGULAMA İMAR PLANI DEĞİŞİKLİĞİ</a:t>
            </a:r>
            <a:endParaRPr lang="en-US" sz="1500" b="1" dirty="0">
              <a:solidFill>
                <a:schemeClr val="bg1"/>
              </a:solidFill>
              <a:effectLst>
                <a:outerShdw blurRad="38100" dist="38100" dir="2700000" algn="tl">
                  <a:srgbClr val="000000">
                    <a:alpha val="43137"/>
                  </a:srgbClr>
                </a:outerShdw>
              </a:effectLst>
              <a:latin typeface="Arial" panose="020B0604020202020204" pitchFamily="34" charset="0"/>
            </a:endParaRPr>
          </a:p>
        </p:txBody>
      </p:sp>
      <p:sp>
        <p:nvSpPr>
          <p:cNvPr id="3" name="Dikdörtgen 2"/>
          <p:cNvSpPr/>
          <p:nvPr/>
        </p:nvSpPr>
        <p:spPr>
          <a:xfrm>
            <a:off x="1332701" y="440229"/>
            <a:ext cx="6440188" cy="489987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633"/>
          </a:p>
        </p:txBody>
      </p:sp>
      <p:sp>
        <p:nvSpPr>
          <p:cNvPr id="5" name="Dikdörtgen 4"/>
          <p:cNvSpPr/>
          <p:nvPr/>
        </p:nvSpPr>
        <p:spPr>
          <a:xfrm>
            <a:off x="1332701" y="440229"/>
            <a:ext cx="3296109" cy="302951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633"/>
          </a:p>
        </p:txBody>
      </p:sp>
      <p:sp>
        <p:nvSpPr>
          <p:cNvPr id="7" name="Metin kutusu 6"/>
          <p:cNvSpPr txBox="1"/>
          <p:nvPr/>
        </p:nvSpPr>
        <p:spPr>
          <a:xfrm>
            <a:off x="1944764" y="454162"/>
            <a:ext cx="2740608" cy="315792"/>
          </a:xfrm>
          <a:prstGeom prst="rect">
            <a:avLst/>
          </a:prstGeom>
          <a:noFill/>
        </p:spPr>
        <p:txBody>
          <a:bodyPr wrap="square" rtlCol="0">
            <a:spAutoFit/>
          </a:bodyPr>
          <a:lstStyle/>
          <a:p>
            <a:r>
              <a:rPr lang="tr-TR" sz="1452" dirty="0">
                <a:latin typeface="Arial" panose="020B0604020202020204" pitchFamily="34" charset="0"/>
                <a:cs typeface="Arial" panose="020B0604020202020204" pitchFamily="34" charset="0"/>
              </a:rPr>
              <a:t>MEVCUT İMAR PLANI</a:t>
            </a:r>
          </a:p>
        </p:txBody>
      </p:sp>
      <p:sp>
        <p:nvSpPr>
          <p:cNvPr id="18" name="Metin kutusu 17"/>
          <p:cNvSpPr txBox="1"/>
          <p:nvPr/>
        </p:nvSpPr>
        <p:spPr>
          <a:xfrm>
            <a:off x="5281780" y="440719"/>
            <a:ext cx="2729847" cy="315792"/>
          </a:xfrm>
          <a:prstGeom prst="rect">
            <a:avLst/>
          </a:prstGeom>
          <a:noFill/>
        </p:spPr>
        <p:txBody>
          <a:bodyPr wrap="square" rtlCol="0">
            <a:spAutoFit/>
          </a:bodyPr>
          <a:lstStyle/>
          <a:p>
            <a:r>
              <a:rPr lang="tr-TR" sz="1452" dirty="0">
                <a:latin typeface="Arial" panose="020B0604020202020204" pitchFamily="34" charset="0"/>
                <a:cs typeface="Arial" panose="020B0604020202020204" pitchFamily="34" charset="0"/>
              </a:rPr>
              <a:t>ÖNERİ İMAR PLANI</a:t>
            </a:r>
          </a:p>
        </p:txBody>
      </p:sp>
      <p:sp>
        <p:nvSpPr>
          <p:cNvPr id="23" name="Metin kutusu 22"/>
          <p:cNvSpPr txBox="1"/>
          <p:nvPr/>
        </p:nvSpPr>
        <p:spPr>
          <a:xfrm>
            <a:off x="8608035" y="417743"/>
            <a:ext cx="1980882" cy="287771"/>
          </a:xfrm>
          <a:prstGeom prst="rect">
            <a:avLst/>
          </a:prstGeom>
          <a:noFill/>
        </p:spPr>
        <p:txBody>
          <a:bodyPr wrap="square" rtlCol="0">
            <a:spAutoFit/>
          </a:bodyPr>
          <a:lstStyle/>
          <a:p>
            <a:r>
              <a:rPr lang="tr-TR" sz="1270" dirty="0">
                <a:latin typeface="Arial" panose="020B0604020202020204" pitchFamily="34" charset="0"/>
                <a:cs typeface="Arial" panose="020B0604020202020204" pitchFamily="34" charset="0"/>
              </a:rPr>
              <a:t>UYDU GÖRÜNTÜSÜ</a:t>
            </a:r>
          </a:p>
        </p:txBody>
      </p:sp>
      <p:sp>
        <p:nvSpPr>
          <p:cNvPr id="25" name="Metin kutusu 24"/>
          <p:cNvSpPr txBox="1"/>
          <p:nvPr/>
        </p:nvSpPr>
        <p:spPr>
          <a:xfrm>
            <a:off x="7631922" y="2810360"/>
            <a:ext cx="2910346" cy="287771"/>
          </a:xfrm>
          <a:prstGeom prst="rect">
            <a:avLst/>
          </a:prstGeom>
          <a:noFill/>
        </p:spPr>
        <p:txBody>
          <a:bodyPr wrap="square" rtlCol="0">
            <a:spAutoFit/>
          </a:bodyPr>
          <a:lstStyle/>
          <a:p>
            <a:r>
              <a:rPr lang="tr-TR" sz="1270" dirty="0">
                <a:latin typeface="Arial" panose="020B0604020202020204" pitchFamily="34" charset="0"/>
                <a:cs typeface="Arial" panose="020B0604020202020204" pitchFamily="34" charset="0"/>
              </a:rPr>
              <a:t>            ALAN DAĞILIM TABLOSU</a:t>
            </a:r>
          </a:p>
        </p:txBody>
      </p:sp>
      <p:sp>
        <p:nvSpPr>
          <p:cNvPr id="26" name="Dikdörtgen 25"/>
          <p:cNvSpPr/>
          <p:nvPr/>
        </p:nvSpPr>
        <p:spPr>
          <a:xfrm>
            <a:off x="7821153" y="435547"/>
            <a:ext cx="3067995" cy="235894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633"/>
          </a:p>
        </p:txBody>
      </p:sp>
      <p:sp>
        <p:nvSpPr>
          <p:cNvPr id="28" name="Dikdörtgen 27"/>
          <p:cNvSpPr/>
          <p:nvPr/>
        </p:nvSpPr>
        <p:spPr>
          <a:xfrm>
            <a:off x="7821153" y="2854589"/>
            <a:ext cx="3067995" cy="24855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633"/>
          </a:p>
        </p:txBody>
      </p:sp>
      <p:sp>
        <p:nvSpPr>
          <p:cNvPr id="4" name="Dikdörtgen 3"/>
          <p:cNvSpPr/>
          <p:nvPr/>
        </p:nvSpPr>
        <p:spPr>
          <a:xfrm>
            <a:off x="4657092" y="435547"/>
            <a:ext cx="3115798" cy="303419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53" tIns="41476" rIns="82953" bIns="41476" numCol="1" spcCol="0" rtlCol="0" fromWordArt="0" anchor="ctr" anchorCtr="0" forceAA="0" compatLnSpc="1">
            <a:prstTxWarp prst="textNoShape">
              <a:avLst/>
            </a:prstTxWarp>
            <a:noAutofit/>
          </a:bodyPr>
          <a:lstStyle/>
          <a:p>
            <a:pPr algn="ctr"/>
            <a:endParaRPr lang="tr-TR" sz="1633"/>
          </a:p>
        </p:txBody>
      </p:sp>
      <p:sp>
        <p:nvSpPr>
          <p:cNvPr id="19" name="Metin kutusu 18"/>
          <p:cNvSpPr txBox="1"/>
          <p:nvPr/>
        </p:nvSpPr>
        <p:spPr>
          <a:xfrm>
            <a:off x="1514533" y="3495463"/>
            <a:ext cx="2200117" cy="287771"/>
          </a:xfrm>
          <a:prstGeom prst="rect">
            <a:avLst/>
          </a:prstGeom>
          <a:noFill/>
        </p:spPr>
        <p:txBody>
          <a:bodyPr wrap="square" rtlCol="0">
            <a:spAutoFit/>
          </a:bodyPr>
          <a:lstStyle/>
          <a:p>
            <a:r>
              <a:rPr lang="tr-TR" sz="1270" dirty="0">
                <a:latin typeface="Arial" panose="020B0604020202020204" pitchFamily="34" charset="0"/>
                <a:cs typeface="Arial" panose="020B0604020202020204" pitchFamily="34" charset="0"/>
              </a:rPr>
              <a:t>ÜST ÖLÇEK İMAR BİLGİSİ</a:t>
            </a:r>
          </a:p>
        </p:txBody>
      </p:sp>
      <p:sp>
        <p:nvSpPr>
          <p:cNvPr id="17" name="Dikdörtgen 16"/>
          <p:cNvSpPr/>
          <p:nvPr/>
        </p:nvSpPr>
        <p:spPr>
          <a:xfrm>
            <a:off x="1332700" y="3528376"/>
            <a:ext cx="2600798" cy="181172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53" tIns="41476" rIns="82953" bIns="41476" numCol="1" spcCol="0" rtlCol="0" fromWordArt="0" anchor="ctr" anchorCtr="0" forceAA="0" compatLnSpc="1">
            <a:prstTxWarp prst="textNoShape">
              <a:avLst/>
            </a:prstTxWarp>
            <a:noAutofit/>
          </a:bodyPr>
          <a:lstStyle/>
          <a:p>
            <a:pPr algn="ctr"/>
            <a:endParaRPr lang="tr-TR" sz="1633"/>
          </a:p>
        </p:txBody>
      </p:sp>
      <p:sp>
        <p:nvSpPr>
          <p:cNvPr id="27" name="Dikdörtgen 26"/>
          <p:cNvSpPr/>
          <p:nvPr/>
        </p:nvSpPr>
        <p:spPr>
          <a:xfrm>
            <a:off x="4049655" y="3528376"/>
            <a:ext cx="3723234" cy="181172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53" tIns="41476" rIns="82953" bIns="41476" numCol="1" spcCol="0" rtlCol="0" fromWordArt="0" anchor="ctr" anchorCtr="0" forceAA="0" compatLnSpc="1">
            <a:prstTxWarp prst="textNoShape">
              <a:avLst/>
            </a:prstTxWarp>
            <a:noAutofit/>
          </a:bodyPr>
          <a:lstStyle/>
          <a:p>
            <a:pPr algn="ctr"/>
            <a:endParaRPr lang="tr-TR" sz="1633"/>
          </a:p>
        </p:txBody>
      </p:sp>
      <p:sp>
        <p:nvSpPr>
          <p:cNvPr id="20" name="Dikdörtgen 19"/>
          <p:cNvSpPr/>
          <p:nvPr/>
        </p:nvSpPr>
        <p:spPr>
          <a:xfrm>
            <a:off x="5807285" y="3495463"/>
            <a:ext cx="1965603" cy="287771"/>
          </a:xfrm>
          <a:prstGeom prst="rect">
            <a:avLst/>
          </a:prstGeom>
        </p:spPr>
        <p:txBody>
          <a:bodyPr wrap="none">
            <a:spAutoFit/>
          </a:bodyPr>
          <a:lstStyle/>
          <a:p>
            <a:r>
              <a:rPr lang="tr-TR" sz="1270" dirty="0">
                <a:latin typeface="Arial" panose="020B0604020202020204" pitchFamily="34" charset="0"/>
                <a:cs typeface="Arial" panose="020B0604020202020204" pitchFamily="34" charset="0"/>
              </a:rPr>
              <a:t>ÖNERİ PLAN NOTLARI </a:t>
            </a:r>
          </a:p>
        </p:txBody>
      </p:sp>
      <p:sp>
        <p:nvSpPr>
          <p:cNvPr id="21" name="Dikdörtgen 20"/>
          <p:cNvSpPr/>
          <p:nvPr/>
        </p:nvSpPr>
        <p:spPr>
          <a:xfrm>
            <a:off x="1332699" y="5395357"/>
            <a:ext cx="6440189" cy="11441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53" tIns="41476" rIns="82953" bIns="41476" numCol="1" spcCol="0" rtlCol="0" fromWordArt="0" anchor="ctr" anchorCtr="0" forceAA="0" compatLnSpc="1">
            <a:prstTxWarp prst="textNoShape">
              <a:avLst/>
            </a:prstTxWarp>
            <a:noAutofit/>
          </a:bodyPr>
          <a:lstStyle/>
          <a:p>
            <a:pPr algn="ctr"/>
            <a:endParaRPr lang="tr-TR" sz="1633"/>
          </a:p>
        </p:txBody>
      </p:sp>
      <p:sp>
        <p:nvSpPr>
          <p:cNvPr id="22" name="Dikdörtgen 21"/>
          <p:cNvSpPr/>
          <p:nvPr/>
        </p:nvSpPr>
        <p:spPr>
          <a:xfrm>
            <a:off x="7821152" y="5392881"/>
            <a:ext cx="3067995" cy="114661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53" tIns="41476" rIns="82953" bIns="41476" numCol="1" spcCol="0" rtlCol="0" fromWordArt="0" anchor="ctr" anchorCtr="0" forceAA="0" compatLnSpc="1">
            <a:prstTxWarp prst="textNoShape">
              <a:avLst/>
            </a:prstTxWarp>
            <a:noAutofit/>
          </a:bodyPr>
          <a:lstStyle/>
          <a:p>
            <a:pPr algn="ctr"/>
            <a:endParaRPr lang="tr-TR" sz="1633"/>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03" t="13694" r="16069" b="9091"/>
          <a:stretch/>
        </p:blipFill>
        <p:spPr bwMode="auto">
          <a:xfrm>
            <a:off x="8033857" y="705514"/>
            <a:ext cx="2347617" cy="201403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912" b="9635"/>
          <a:stretch/>
        </p:blipFill>
        <p:spPr bwMode="auto">
          <a:xfrm>
            <a:off x="1514533" y="3757897"/>
            <a:ext cx="2237132" cy="15412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a:xfrm>
            <a:off x="2278117" y="4406536"/>
            <a:ext cx="480849" cy="405774"/>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9" name="Resim 28" descr="\\nergis\dosya\dosya\1514\1000_YÜRÜRLÜKnisan_2018_MAHKEME KARARI_SONRASI\yururluk1000.jpg"/>
          <p:cNvPicPr/>
          <p:nvPr/>
        </p:nvPicPr>
        <p:blipFill rotWithShape="1">
          <a:blip r:embed="rId6" cstate="print">
            <a:extLst>
              <a:ext uri="{28A0092B-C50C-407E-A947-70E740481C1C}">
                <a14:useLocalDpi xmlns:a14="http://schemas.microsoft.com/office/drawing/2010/main" val="0"/>
              </a:ext>
            </a:extLst>
          </a:blip>
          <a:srcRect t="25496" r="2235" b="13919"/>
          <a:stretch/>
        </p:blipFill>
        <p:spPr bwMode="auto">
          <a:xfrm>
            <a:off x="1451965" y="756511"/>
            <a:ext cx="2977088" cy="2609427"/>
          </a:xfrm>
          <a:prstGeom prst="rect">
            <a:avLst/>
          </a:prstGeom>
          <a:noFill/>
          <a:ln w="38100">
            <a:solidFill>
              <a:schemeClr val="tx1"/>
            </a:solidFill>
          </a:ln>
          <a:extLst>
            <a:ext uri="{53640926-AAD7-44D8-BBD7-CCE9431645EC}">
              <a14:shadowObscured xmlns:a14="http://schemas.microsoft.com/office/drawing/2010/main"/>
            </a:ext>
          </a:extLst>
        </p:spPr>
      </p:pic>
      <p:sp>
        <p:nvSpPr>
          <p:cNvPr id="12" name="Dikdörtgen 11"/>
          <p:cNvSpPr/>
          <p:nvPr/>
        </p:nvSpPr>
        <p:spPr>
          <a:xfrm>
            <a:off x="4139036" y="3630011"/>
            <a:ext cx="3633852" cy="1708160"/>
          </a:xfrm>
          <a:prstGeom prst="rect">
            <a:avLst/>
          </a:prstGeom>
        </p:spPr>
        <p:txBody>
          <a:bodyPr wrap="square">
            <a:spAutoFit/>
          </a:bodyPr>
          <a:lstStyle/>
          <a:p>
            <a:r>
              <a:rPr lang="tr-TR" sz="700" b="1" dirty="0"/>
              <a:t>PLAN HÜKÜMLERİ</a:t>
            </a:r>
            <a:endParaRPr lang="tr-TR" sz="700" dirty="0"/>
          </a:p>
          <a:p>
            <a:r>
              <a:rPr lang="tr-TR" sz="700" dirty="0"/>
              <a:t>1- RİSKLİ YAPI ŞERHİ ALINDIĞINDAN DOLAYI ÇEVRE VE ŞEHİRCİLİK BAKANLIĞI’NIN 05.09.2016 TARİH VE E.14820 SAYILI YAZISINDA BELİRTİLEN 6306 SAYILI KANUNUN 6.MADDESİNİN 12.BENDİ UYARINCA GEÇİCİ OLARAK BURSA BÜYÜKŞEHİR BELEDİYESİ’NE DEVREDİLEN YETKİ DOĞRULTUSUNDA PLAN DEĞİŞİKLİĞİ YAPILMIŞTIR.</a:t>
            </a:r>
          </a:p>
          <a:p>
            <a:r>
              <a:rPr lang="tr-TR" sz="700" dirty="0"/>
              <a:t>2- NÜFUS VEYA YAPI YOĞUNLUĞU ARTIŞINDAN KAYNAKLI DONATI İHTİYACI, KİŞİ BAŞI YAŞAM ALANI KONUT İÇİN 31,25 M² VE KİŞİ BAŞI EN DÜŞÜK DONATI ALANI 10 M² OLARAK KABUL EDİLMİŞ VE İLAVE ALINAN </a:t>
            </a:r>
            <a:r>
              <a:rPr lang="tr-TR" sz="700" dirty="0" smtClean="0"/>
              <a:t>0,30 </a:t>
            </a:r>
            <a:r>
              <a:rPr lang="tr-TR" sz="700" dirty="0"/>
              <a:t>EMSALİN TAMAMI TİCARET ALANI OLARAK KULLANILACAĞINDAN, SOSYAL DONATI ALANI </a:t>
            </a:r>
            <a:r>
              <a:rPr lang="tr-TR" sz="700" dirty="0" smtClean="0"/>
              <a:t>0 M² </a:t>
            </a:r>
            <a:r>
              <a:rPr lang="tr-TR" sz="700" dirty="0"/>
              <a:t>OLARAK HESAPLANMIŞTIR.</a:t>
            </a:r>
          </a:p>
          <a:p>
            <a:r>
              <a:rPr lang="tr-TR" sz="700" dirty="0"/>
              <a:t>3- EMSAL 1195,08 M ² ÜZERİNDEN HESAPLANACAKTIR.</a:t>
            </a:r>
          </a:p>
          <a:p>
            <a:r>
              <a:rPr lang="tr-TR" sz="700" dirty="0"/>
              <a:t>4- EMSALE KONU İNŞAAT ALANININ </a:t>
            </a:r>
            <a:r>
              <a:rPr lang="tr-TR" sz="700" dirty="0" smtClean="0"/>
              <a:t>%65’İ </a:t>
            </a:r>
            <a:r>
              <a:rPr lang="tr-TR" sz="700" dirty="0"/>
              <a:t>KONUT, </a:t>
            </a:r>
            <a:r>
              <a:rPr lang="tr-TR" sz="700" dirty="0" smtClean="0"/>
              <a:t>%35’İ  TİCARET </a:t>
            </a:r>
            <a:r>
              <a:rPr lang="tr-TR" sz="700" dirty="0"/>
              <a:t>ALANI OLARAK KULLANILACAKTIR. EMSAL ARTIŞININ TAMAMI TİCARET ALANI OLARAK KULLANILACAKTIR.</a:t>
            </a:r>
          </a:p>
          <a:p>
            <a:r>
              <a:rPr lang="tr-TR" sz="700" dirty="0"/>
              <a:t>5- YUKARIDA BELİRTİLEN STANDARTLAR DOĞRULTUSUNDA DONATI ALANI AYRILACAĞINDAN, BURSA BÜYÜKŞEHİR BELEDİYE MECLİSİNİN 26.09.2018 TARİH VE 2362 SAYILI KARARINDA BELİRTİLEN ŞARTLAR ARANMAYACAKTIR.		</a:t>
            </a:r>
            <a:endParaRPr lang="tr-TR" sz="700" dirty="0">
              <a:effectLst/>
              <a:latin typeface="Times New Roman"/>
              <a:ea typeface="Times New Roman"/>
            </a:endParaRPr>
          </a:p>
        </p:txBody>
      </p:sp>
      <p:pic>
        <p:nvPicPr>
          <p:cNvPr id="13" name="Picture 2" descr="\\192.168.1.33\Dosya\1514\2021 OCAK_ONAYA_5000_1000\2021_ocak_1000_tick\15_04_öneri_100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793" t="27148" r="21585" b="28321"/>
          <a:stretch/>
        </p:blipFill>
        <p:spPr bwMode="auto">
          <a:xfrm>
            <a:off x="4810125" y="756510"/>
            <a:ext cx="2802747" cy="2649561"/>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1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33857" y="3079015"/>
            <a:ext cx="2448693" cy="222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161074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713</TotalTime>
  <Words>390</Words>
  <Application>Microsoft Office PowerPoint</Application>
  <PresentationFormat>Özel</PresentationFormat>
  <Paragraphs>28</Paragraphs>
  <Slides>1</Slides>
  <Notes>1</Notes>
  <HiddenSlides>0</HiddenSlides>
  <MMClips>0</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Office Teması</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Mahmut Semih ÇAKMAK</dc:creator>
  <cp:lastModifiedBy>CEMIL</cp:lastModifiedBy>
  <cp:revision>19</cp:revision>
  <cp:lastPrinted>2021-04-16T07:55:05Z</cp:lastPrinted>
  <dcterms:created xsi:type="dcterms:W3CDTF">2019-05-03T11:15:27Z</dcterms:created>
  <dcterms:modified xsi:type="dcterms:W3CDTF">2021-04-16T08:03:36Z</dcterms:modified>
</cp:coreProperties>
</file>